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772E-797A-489A-97F8-AFF185FDF11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75AD-3589-4DF9-8F82-691F23FF8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76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772E-797A-489A-97F8-AFF185FDF11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75AD-3589-4DF9-8F82-691F23FF8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11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772E-797A-489A-97F8-AFF185FDF11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75AD-3589-4DF9-8F82-691F23FF8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66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772E-797A-489A-97F8-AFF185FDF11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75AD-3589-4DF9-8F82-691F23FF8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48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772E-797A-489A-97F8-AFF185FDF11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75AD-3589-4DF9-8F82-691F23FF8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08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772E-797A-489A-97F8-AFF185FDF11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75AD-3589-4DF9-8F82-691F23FF8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8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772E-797A-489A-97F8-AFF185FDF11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75AD-3589-4DF9-8F82-691F23FF8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47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772E-797A-489A-97F8-AFF185FDF11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75AD-3589-4DF9-8F82-691F23FF8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16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772E-797A-489A-97F8-AFF185FDF11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75AD-3589-4DF9-8F82-691F23FF8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37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772E-797A-489A-97F8-AFF185FDF11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75AD-3589-4DF9-8F82-691F23FF8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42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772E-797A-489A-97F8-AFF185FDF11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75AD-3589-4DF9-8F82-691F23FF8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39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B772E-797A-489A-97F8-AFF185FDF11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575AD-3589-4DF9-8F82-691F23FF8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2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10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60"/>
          <a:stretch/>
        </p:blipFill>
        <p:spPr bwMode="auto">
          <a:xfrm>
            <a:off x="0" y="0"/>
            <a:ext cx="916982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effectLst/>
                <a:latin typeface="Times New Roman"/>
                <a:ea typeface="Times New Roman"/>
              </a:rPr>
              <a:t>Додавання і віднімання дробів</a:t>
            </a:r>
            <a:br>
              <a:rPr lang="uk-UA" sz="2800" dirty="0" smtClean="0">
                <a:effectLst/>
                <a:latin typeface="Times New Roman"/>
                <a:ea typeface="Times New Roman"/>
              </a:rPr>
            </a:br>
            <a:r>
              <a:rPr lang="uk-UA" sz="2800" dirty="0" smtClean="0">
                <a:effectLst/>
                <a:latin typeface="Times New Roman"/>
                <a:ea typeface="Times New Roman"/>
              </a:rPr>
              <a:t> з однаковими знаменниками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6082326"/>
            <a:ext cx="2664296" cy="687251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Алгебра 8 клас </a:t>
            </a:r>
          </a:p>
          <a:p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Вчитель:Кейс С. Ю.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92364"/>
            <a:ext cx="3851920" cy="3065636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17053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588"/>
            <a:ext cx="9169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115616" y="260648"/>
                <a:ext cx="8352928" cy="5400600"/>
              </a:xfrm>
            </p:spPr>
            <p:txBody>
              <a:bodyPr>
                <a:normAutofit fontScale="90000"/>
              </a:bodyPr>
              <a:lstStyle/>
              <a:p>
                <a:pPr indent="342900" algn="l">
                  <a:spcAft>
                    <a:spcPts val="0"/>
                  </a:spcAft>
                </a:pPr>
                <a:r>
                  <a:rPr lang="uk-UA" sz="2800" b="1" i="1" dirty="0" smtClean="0">
                    <a:effectLst/>
                    <a:latin typeface="Times New Roman"/>
                    <a:ea typeface="Times New Roman"/>
                  </a:rPr>
                  <a:t>Виконання усних вправ</a:t>
                </a:r>
                <a:br>
                  <a:rPr lang="uk-UA" sz="2800" b="1" i="1" dirty="0" smtClean="0">
                    <a:effectLst/>
                    <a:latin typeface="Times New Roman"/>
                    <a:ea typeface="Times New Roman"/>
                  </a:rPr>
                </a:br>
                <a:r>
                  <a:rPr lang="ru-RU" sz="2000" dirty="0" smtClean="0">
                    <a:effectLst/>
                    <a:latin typeface="Times New Roman"/>
                    <a:ea typeface="Times New Roman"/>
                  </a:rPr>
                  <a:t/>
                </a:r>
                <a:br>
                  <a:rPr lang="ru-RU" sz="2000" dirty="0" smtClean="0">
                    <a:effectLst/>
                    <a:latin typeface="Times New Roman"/>
                    <a:ea typeface="Times New Roman"/>
                  </a:rPr>
                </a:b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Обчисліть: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000" i="1" smtClean="0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uk-UA" sz="2000" b="0" i="1" smtClean="0">
                            <a:effectLst/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uk-UA" sz="2000" b="0" i="1" smtClean="0">
                            <a:effectLst/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uk-UA" sz="2000" b="0" i="0" smtClean="0">
                        <a:effectLst/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uk-UA" sz="2000" b="0" i="1" smtClean="0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uk-UA" sz="2000" b="0" i="1" smtClean="0">
                            <a:effectLst/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sz="2000" b="0" i="1" smtClean="0">
                            <a:effectLst/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uk-UA" sz="2000" i="1" dirty="0" smtClean="0">
                        <a:effectLst/>
                        <a:latin typeface="Cambria Math"/>
                        <a:ea typeface="Times New Roman"/>
                      </a:rPr>
                      <m:t>;</m:t>
                    </m:r>
                    <m:f>
                      <m:fPr>
                        <m:ctrlP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uk-UA" sz="2000" b="0" i="0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uk-UA" sz="200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;</a:t>
                </a:r>
                <a:r>
                  <a:rPr lang="uk-UA" sz="2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uk-UA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uk-UA" sz="2000">
                        <a:solidFill>
                          <a:prstClr val="black"/>
                        </a:solidFill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uk-UA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uk-UA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18</m:t>
                        </m:r>
                      </m:den>
                    </m:f>
                    <m:r>
                      <a:rPr lang="uk-UA" sz="2000" b="0" i="0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uk-UA" sz="200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uk-UA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18</m:t>
                        </m:r>
                      </m:den>
                    </m:f>
                  </m:oMath>
                </a14:m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.</a:t>
                </a:r>
                <a:br>
                  <a:rPr lang="uk-UA" sz="2000" dirty="0" smtClean="0">
                    <a:effectLst/>
                    <a:latin typeface="Times New Roman"/>
                    <a:ea typeface="Times New Roman"/>
                  </a:rPr>
                </a:b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/>
                </a:r>
                <a:br>
                  <a:rPr lang="uk-UA" sz="2000" dirty="0" smtClean="0">
                    <a:effectLst/>
                    <a:latin typeface="Times New Roman"/>
                    <a:ea typeface="Times New Roman"/>
                  </a:rPr>
                </a:b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Подайте у вигляді добутку:</a:t>
                </a:r>
                <a:r>
                  <a:rPr lang="ru-RU" sz="2000" dirty="0" smtClean="0">
                    <a:effectLst/>
                    <a:latin typeface="Times New Roman"/>
                    <a:ea typeface="Times New Roman"/>
                  </a:rPr>
                  <a:t/>
                </a:r>
                <a:br>
                  <a:rPr lang="ru-RU" sz="2000" dirty="0" smtClean="0">
                    <a:effectLst/>
                    <a:latin typeface="Times New Roman"/>
                    <a:ea typeface="Times New Roman"/>
                  </a:rPr>
                </a:b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25 </a:t>
                </a:r>
                <a:r>
                  <a:rPr lang="ru-RU" sz="2000" i="1" dirty="0" smtClean="0">
                    <a:effectLst/>
                    <a:latin typeface="Times New Roman"/>
                    <a:ea typeface="Times New Roman"/>
                  </a:rPr>
                  <a:t>– </a:t>
                </a:r>
                <a:r>
                  <a:rPr lang="en-US" sz="2000" i="1" dirty="0" smtClean="0">
                    <a:effectLst/>
                    <a:latin typeface="Times New Roman"/>
                    <a:ea typeface="Times New Roman"/>
                  </a:rPr>
                  <a:t>y</a:t>
                </a:r>
                <a:r>
                  <a:rPr lang="ru-RU" sz="2000" baseline="30000" dirty="0" smtClean="0">
                    <a:effectLst/>
                    <a:latin typeface="Times New Roman"/>
                    <a:ea typeface="Times New Roman"/>
                  </a:rPr>
                  <a:t>2</a:t>
                </a:r>
                <a:r>
                  <a:rPr lang="ru-RU" sz="2000" dirty="0" smtClean="0">
                    <a:effectLst/>
                    <a:latin typeface="Times New Roman"/>
                    <a:ea typeface="Times New Roman"/>
                  </a:rPr>
                  <a:t>;</a:t>
                </a:r>
                <a:r>
                  <a:rPr lang="ru-RU" sz="2000" i="1" dirty="0" smtClean="0">
                    <a:effectLst/>
                    <a:latin typeface="Times New Roman"/>
                    <a:ea typeface="Times New Roman"/>
                  </a:rPr>
                  <a:t> </a:t>
                </a:r>
                <a:r>
                  <a:rPr lang="en-US" sz="2000" i="1" dirty="0" smtClean="0">
                    <a:effectLst/>
                    <a:latin typeface="Times New Roman"/>
                    <a:ea typeface="Times New Roman"/>
                  </a:rPr>
                  <a:t>a</a:t>
                </a:r>
                <a:r>
                  <a:rPr lang="ru-RU" sz="2000" baseline="30000" dirty="0" smtClean="0">
                    <a:effectLst/>
                    <a:latin typeface="Times New Roman"/>
                    <a:ea typeface="Times New Roman"/>
                  </a:rPr>
                  <a:t>2 </a:t>
                </a:r>
                <a:r>
                  <a:rPr lang="ru-RU" sz="2000" i="1" dirty="0" smtClean="0">
                    <a:effectLst/>
                    <a:latin typeface="Times New Roman"/>
                    <a:ea typeface="Times New Roman"/>
                  </a:rPr>
                  <a:t>+ </a:t>
                </a:r>
                <a:r>
                  <a:rPr lang="en-US" sz="2000" i="1" dirty="0" err="1" smtClean="0">
                    <a:effectLst/>
                    <a:latin typeface="Times New Roman"/>
                    <a:ea typeface="Times New Roman"/>
                  </a:rPr>
                  <a:t>ab</a:t>
                </a:r>
                <a:r>
                  <a:rPr lang="ru-RU" sz="2000" dirty="0" smtClean="0">
                    <a:effectLst/>
                    <a:latin typeface="Times New Roman"/>
                    <a:ea typeface="Times New Roman"/>
                  </a:rPr>
                  <a:t>; 8</a:t>
                </a:r>
                <a:r>
                  <a:rPr lang="ru-RU" sz="2000" i="1" dirty="0" smtClean="0">
                    <a:effectLst/>
                    <a:latin typeface="Times New Roman"/>
                    <a:ea typeface="Times New Roman"/>
                  </a:rPr>
                  <a:t> + </a:t>
                </a:r>
                <a:r>
                  <a:rPr lang="en-US" sz="2000" i="1" dirty="0" smtClean="0">
                    <a:effectLst/>
                    <a:latin typeface="Times New Roman"/>
                    <a:ea typeface="Times New Roman"/>
                  </a:rPr>
                  <a:t>x</a:t>
                </a:r>
                <a:r>
                  <a:rPr lang="uk-UA" sz="2000" baseline="30000" dirty="0" smtClean="0">
                    <a:effectLst/>
                    <a:latin typeface="Times New Roman"/>
                    <a:ea typeface="Times New Roman"/>
                  </a:rPr>
                  <a:t>3</a:t>
                </a:r>
                <a:r>
                  <a:rPr lang="ru-RU" sz="2000" dirty="0" smtClean="0">
                    <a:effectLst/>
                    <a:latin typeface="Times New Roman"/>
                    <a:ea typeface="Times New Roman"/>
                  </a:rPr>
                  <a:t>; </a:t>
                </a: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1</a:t>
                </a: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 + а</a:t>
                </a:r>
                <a:r>
                  <a:rPr lang="uk-UA" sz="2000" baseline="30000" dirty="0" smtClean="0">
                    <a:effectLst/>
                    <a:latin typeface="Times New Roman"/>
                    <a:ea typeface="Times New Roman"/>
                  </a:rPr>
                  <a:t>2</a:t>
                </a: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 – 2</a:t>
                </a: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а</a:t>
                </a: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;</a:t>
                </a: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 </a:t>
                </a: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3</a:t>
                </a: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х</a:t>
                </a:r>
                <a:r>
                  <a:rPr lang="uk-UA" sz="2000" baseline="30000" dirty="0" smtClean="0">
                    <a:effectLst/>
                    <a:latin typeface="Times New Roman"/>
                    <a:ea typeface="Times New Roman"/>
                  </a:rPr>
                  <a:t>6</a:t>
                </a: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 – 12</a:t>
                </a: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х</a:t>
                </a:r>
                <a:r>
                  <a:rPr lang="uk-UA" sz="2000" baseline="30000" dirty="0" smtClean="0">
                    <a:effectLst/>
                    <a:latin typeface="Times New Roman"/>
                    <a:ea typeface="Times New Roman"/>
                  </a:rPr>
                  <a:t>2</a:t>
                </a: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; </a:t>
                </a:r>
                <a:r>
                  <a:rPr lang="en-US" sz="2000" i="1" dirty="0" smtClean="0">
                    <a:effectLst/>
                    <a:latin typeface="Times New Roman"/>
                    <a:ea typeface="Times New Roman"/>
                  </a:rPr>
                  <a:t>b</a:t>
                </a:r>
                <a:r>
                  <a:rPr lang="ru-RU" sz="2000" baseline="30000" dirty="0" smtClean="0">
                    <a:effectLst/>
                    <a:latin typeface="Times New Roman"/>
                    <a:ea typeface="Times New Roman"/>
                  </a:rPr>
                  <a:t>1</a:t>
                </a:r>
                <a:r>
                  <a:rPr lang="uk-UA" sz="2000" baseline="30000" dirty="0" smtClean="0">
                    <a:effectLst/>
                    <a:latin typeface="Times New Roman"/>
                    <a:ea typeface="Times New Roman"/>
                  </a:rPr>
                  <a:t>0</a:t>
                </a: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 – </a:t>
                </a:r>
                <a:r>
                  <a:rPr lang="en-US" sz="2000" i="1" dirty="0" smtClean="0">
                    <a:effectLst/>
                    <a:latin typeface="Times New Roman"/>
                    <a:ea typeface="Times New Roman"/>
                  </a:rPr>
                  <a:t>b</a:t>
                </a:r>
                <a:r>
                  <a:rPr lang="ru-RU" sz="2000" baseline="30000" dirty="0" smtClean="0">
                    <a:effectLst/>
                    <a:latin typeface="Times New Roman"/>
                    <a:ea typeface="Times New Roman"/>
                  </a:rPr>
                  <a:t>6</a:t>
                </a: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.</a:t>
                </a:r>
                <a:br>
                  <a:rPr lang="uk-UA" sz="2000" i="1" dirty="0" smtClean="0">
                    <a:effectLst/>
                    <a:latin typeface="Times New Roman"/>
                    <a:ea typeface="Times New Roman"/>
                  </a:rPr>
                </a:br>
                <a:r>
                  <a:rPr lang="ru-RU" sz="2000" dirty="0" smtClean="0">
                    <a:effectLst/>
                    <a:latin typeface="Times New Roman"/>
                    <a:ea typeface="Times New Roman"/>
                  </a:rPr>
                  <a:t/>
                </a:r>
                <a:br>
                  <a:rPr lang="ru-RU" sz="2000" dirty="0" smtClean="0">
                    <a:effectLst/>
                    <a:latin typeface="Times New Roman"/>
                    <a:ea typeface="Times New Roman"/>
                  </a:rPr>
                </a:b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Серед виразів знайдіть пари рівних (для зайвого — складіть тотож­но рівний вираз):</a:t>
                </a:r>
                <a:r>
                  <a:rPr lang="ru-RU" sz="2000" dirty="0" smtClean="0">
                    <a:effectLst/>
                    <a:latin typeface="Times New Roman"/>
                    <a:ea typeface="Times New Roman"/>
                  </a:rPr>
                  <a:t/>
                </a:r>
                <a:br>
                  <a:rPr lang="ru-RU" sz="2000" dirty="0" smtClean="0">
                    <a:effectLst/>
                    <a:latin typeface="Times New Roman"/>
                    <a:ea typeface="Times New Roman"/>
                  </a:rPr>
                </a:b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а) (</a:t>
                </a: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х + у</a:t>
                </a: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) – (</a:t>
                </a: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а + </a:t>
                </a:r>
                <a:r>
                  <a:rPr lang="en-US" sz="2000" i="1" dirty="0" smtClean="0">
                    <a:effectLst/>
                    <a:latin typeface="Times New Roman"/>
                    <a:ea typeface="Times New Roman"/>
                  </a:rPr>
                  <a:t>b</a:t>
                </a:r>
                <a:r>
                  <a:rPr lang="ru-RU" sz="2000" dirty="0" smtClean="0">
                    <a:effectLst/>
                    <a:latin typeface="Times New Roman"/>
                    <a:ea typeface="Times New Roman"/>
                  </a:rPr>
                  <a:t>);</a:t>
                </a:r>
                <a:r>
                  <a:rPr lang="ru-RU" sz="2000" i="1" dirty="0" smtClean="0">
                    <a:effectLst/>
                    <a:latin typeface="Times New Roman"/>
                    <a:ea typeface="Times New Roman"/>
                  </a:rPr>
                  <a:t> </a:t>
                </a:r>
                <a:br>
                  <a:rPr lang="ru-RU" sz="2000" i="1" dirty="0" smtClean="0">
                    <a:effectLst/>
                    <a:latin typeface="Times New Roman"/>
                    <a:ea typeface="Times New Roman"/>
                  </a:rPr>
                </a:b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б) </a:t>
                </a: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х + у – а + </a:t>
                </a:r>
                <a:r>
                  <a:rPr lang="en-US" sz="2000" i="1" dirty="0" smtClean="0">
                    <a:effectLst/>
                    <a:latin typeface="Times New Roman"/>
                    <a:ea typeface="Times New Roman"/>
                  </a:rPr>
                  <a:t>b</a:t>
                </a: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;</a:t>
                </a:r>
                <a:br>
                  <a:rPr lang="uk-UA" sz="2000" dirty="0" smtClean="0">
                    <a:effectLst/>
                    <a:latin typeface="Times New Roman"/>
                    <a:ea typeface="Times New Roman"/>
                  </a:rPr>
                </a:b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 </a:t>
                </a: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в) </a:t>
                </a: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х </a:t>
                </a:r>
                <a:r>
                  <a:rPr lang="ru-RU" sz="2000" i="1" dirty="0" smtClean="0">
                    <a:effectLst/>
                    <a:latin typeface="Times New Roman"/>
                    <a:ea typeface="Times New Roman"/>
                  </a:rPr>
                  <a:t>+ </a:t>
                </a:r>
                <a:r>
                  <a:rPr lang="en-US" sz="2000" i="1" dirty="0" smtClean="0">
                    <a:effectLst/>
                    <a:latin typeface="Times New Roman"/>
                    <a:ea typeface="Times New Roman"/>
                  </a:rPr>
                  <a:t>y </a:t>
                </a:r>
                <a:r>
                  <a:rPr lang="ru-RU" sz="2000" i="1" dirty="0" smtClean="0">
                    <a:effectLst/>
                    <a:latin typeface="Times New Roman"/>
                    <a:ea typeface="Times New Roman"/>
                  </a:rPr>
                  <a:t>– </a:t>
                </a:r>
                <a:r>
                  <a:rPr lang="en-US" sz="2000" i="1" dirty="0" smtClean="0">
                    <a:effectLst/>
                    <a:latin typeface="Times New Roman"/>
                    <a:ea typeface="Times New Roman"/>
                  </a:rPr>
                  <a:t>a </a:t>
                </a:r>
                <a:r>
                  <a:rPr lang="ru-RU" sz="2000" i="1" dirty="0" smtClean="0">
                    <a:effectLst/>
                    <a:latin typeface="Times New Roman"/>
                    <a:ea typeface="Times New Roman"/>
                  </a:rPr>
                  <a:t>– </a:t>
                </a:r>
                <a:r>
                  <a:rPr lang="en-US" sz="2000" i="1" dirty="0" smtClean="0">
                    <a:effectLst/>
                    <a:latin typeface="Times New Roman"/>
                    <a:ea typeface="Times New Roman"/>
                  </a:rPr>
                  <a:t>b</a:t>
                </a:r>
                <a:r>
                  <a:rPr lang="ru-RU" sz="2000" dirty="0" smtClean="0">
                    <a:effectLst/>
                    <a:latin typeface="Times New Roman"/>
                    <a:ea typeface="Times New Roman"/>
                  </a:rPr>
                  <a:t>;</a:t>
                </a:r>
                <a:br>
                  <a:rPr lang="ru-RU" sz="2000" dirty="0" smtClean="0">
                    <a:effectLst/>
                    <a:latin typeface="Times New Roman"/>
                    <a:ea typeface="Times New Roman"/>
                  </a:rPr>
                </a:br>
                <a:r>
                  <a:rPr lang="ru-RU" sz="2000" i="1" dirty="0" smtClean="0">
                    <a:effectLst/>
                    <a:latin typeface="Times New Roman"/>
                    <a:ea typeface="Times New Roman"/>
                  </a:rPr>
                  <a:t> </a:t>
                </a: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г) </a:t>
                </a: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х + у + а – </a:t>
                </a:r>
                <a:r>
                  <a:rPr lang="en-US" sz="2000" i="1" dirty="0" smtClean="0">
                    <a:effectLst/>
                    <a:latin typeface="Times New Roman"/>
                    <a:ea typeface="Times New Roman"/>
                  </a:rPr>
                  <a:t>b</a:t>
                </a: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;</a:t>
                </a:r>
                <a:r>
                  <a:rPr lang="ru-RU" sz="2000" dirty="0" smtClean="0">
                    <a:effectLst/>
                    <a:latin typeface="Times New Roman"/>
                    <a:ea typeface="Times New Roman"/>
                  </a:rPr>
                  <a:t/>
                </a:r>
                <a:br>
                  <a:rPr lang="ru-RU" sz="2000" dirty="0" smtClean="0">
                    <a:effectLst/>
                    <a:latin typeface="Times New Roman"/>
                    <a:ea typeface="Times New Roman"/>
                  </a:rPr>
                </a:b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д) (</a:t>
                </a: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х + у</a:t>
                </a: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) – (</a:t>
                </a: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а –</a:t>
                </a:r>
                <a:r>
                  <a:rPr lang="en-US" sz="2000" i="1" dirty="0" smtClean="0">
                    <a:effectLst/>
                    <a:latin typeface="Times New Roman"/>
                    <a:ea typeface="Times New Roman"/>
                  </a:rPr>
                  <a:t> b</a:t>
                </a:r>
                <a:r>
                  <a:rPr lang="uk-UA" sz="2000" dirty="0" smtClean="0">
                    <a:effectLst/>
                    <a:latin typeface="Times New Roman"/>
                    <a:ea typeface="Times New Roman"/>
                  </a:rPr>
                  <a:t>)</a:t>
                </a:r>
                <a:r>
                  <a:rPr lang="uk-UA" sz="2000" i="1" dirty="0" smtClean="0">
                    <a:effectLst/>
                    <a:latin typeface="Times New Roman"/>
                    <a:ea typeface="Times New Roman"/>
                  </a:rPr>
                  <a:t>.</a:t>
                </a:r>
                <a:r>
                  <a:rPr lang="ru-RU" sz="1600" dirty="0" smtClean="0">
                    <a:effectLst/>
                    <a:latin typeface="Times New Roman"/>
                    <a:ea typeface="Times New Roman"/>
                  </a:rPr>
                  <a:t/>
                </a:r>
                <a:br>
                  <a:rPr lang="ru-RU" sz="1600" dirty="0" smtClean="0">
                    <a:effectLst/>
                    <a:latin typeface="Times New Roman"/>
                    <a:ea typeface="Times New Roman"/>
                  </a:rPr>
                </a:br>
                <a:r>
                  <a:rPr lang="en-US" sz="1200" b="1" dirty="0" smtClean="0">
                    <a:effectLst/>
                    <a:latin typeface="Times New Roman"/>
                    <a:ea typeface="Times New Roman"/>
                  </a:rPr>
                  <a:t> </a:t>
                </a:r>
                <a:r>
                  <a:rPr lang="ru-RU" sz="1600" dirty="0" smtClean="0">
                    <a:effectLst/>
                    <a:latin typeface="Times New Roman"/>
                    <a:ea typeface="Times New Roman"/>
                  </a:rPr>
                  <a:t/>
                </a:r>
                <a:br>
                  <a:rPr lang="ru-RU" sz="1600" dirty="0" smtClean="0">
                    <a:effectLst/>
                    <a:latin typeface="Times New Roman"/>
                    <a:ea typeface="Times New Roman"/>
                  </a:rPr>
                </a:br>
                <a:r>
                  <a:rPr lang="ru-RU" sz="1600" dirty="0" smtClean="0">
                    <a:effectLst/>
                    <a:latin typeface="Times New Roman"/>
                    <a:ea typeface="Times New Roman"/>
                  </a:rPr>
                  <a:t/>
                </a:r>
                <a:br>
                  <a:rPr lang="ru-RU" sz="1600" dirty="0" smtClean="0">
                    <a:effectLst/>
                    <a:latin typeface="Times New Roman"/>
                    <a:ea typeface="Times New Roman"/>
                  </a:rPr>
                </a:br>
                <a:endParaRPr lang="ru-RU" sz="2800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115616" y="260648"/>
                <a:ext cx="8352928" cy="5400600"/>
              </a:xfrm>
              <a:blipFill rotWithShape="1">
                <a:blip r:embed="rId3"/>
                <a:stretch>
                  <a:fillRect l="-5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5661248"/>
            <a:ext cx="3232448" cy="816496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Алгебра 8 клас </a:t>
            </a:r>
          </a:p>
          <a:p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Вчитель:Кейс С. Ю.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1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588"/>
            <a:ext cx="9169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8136904" cy="4896544"/>
          </a:xfrm>
        </p:spPr>
        <p:txBody>
          <a:bodyPr>
            <a:normAutofit/>
          </a:bodyPr>
          <a:lstStyle/>
          <a:p>
            <a:pPr indent="342900" algn="l">
              <a:spcAft>
                <a:spcPts val="0"/>
              </a:spcAft>
            </a:pPr>
            <a:r>
              <a:rPr lang="uk-UA" sz="2800" b="1" dirty="0" smtClean="0">
                <a:effectLst/>
                <a:latin typeface="Times New Roman"/>
                <a:ea typeface="Times New Roman"/>
              </a:rPr>
              <a:t>План вивчення нового матеріалу</a:t>
            </a:r>
            <a:br>
              <a:rPr lang="uk-UA" sz="2800" b="1" dirty="0" smtClean="0">
                <a:effectLst/>
                <a:latin typeface="Times New Roman"/>
                <a:ea typeface="Times New Roman"/>
              </a:rPr>
            </a:br>
            <a:r>
              <a:rPr lang="ru-RU" sz="16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1600" dirty="0" smtClean="0">
                <a:effectLst/>
                <a:latin typeface="Times New Roman"/>
                <a:ea typeface="Times New Roman"/>
              </a:rPr>
            </a:br>
            <a:r>
              <a:rPr lang="ru-RU" sz="1600" dirty="0" smtClean="0">
                <a:effectLst/>
                <a:latin typeface="Times New Roman"/>
                <a:ea typeface="Times New Roman"/>
              </a:rPr>
              <a:t>1.  </a:t>
            </a:r>
            <a:r>
              <a:rPr lang="uk-UA" sz="2000" i="1" dirty="0" smtClean="0">
                <a:effectLst/>
                <a:latin typeface="Times New Roman"/>
                <a:ea typeface="Times New Roman"/>
              </a:rPr>
              <a:t>Правило додавання раціональних дробів з однаковими знаменни­ками та його доведення. Алгоритм виконання додавання раціо­нальних дробів з однаковими знаменниками.</a:t>
            </a:r>
            <a:br>
              <a:rPr lang="uk-UA" sz="2000" i="1" dirty="0" smtClean="0">
                <a:effectLst/>
                <a:latin typeface="Times New Roman"/>
                <a:ea typeface="Times New Roman"/>
              </a:rPr>
            </a:br>
            <a:r>
              <a:rPr lang="ru-RU" sz="2000" i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000" i="1" dirty="0" smtClean="0">
                <a:effectLst/>
                <a:latin typeface="Times New Roman"/>
                <a:ea typeface="Times New Roman"/>
              </a:rPr>
            </a:br>
            <a:r>
              <a:rPr lang="ru-RU" sz="2000" i="1" dirty="0" smtClean="0">
                <a:effectLst/>
                <a:latin typeface="Times New Roman"/>
                <a:ea typeface="Times New Roman"/>
              </a:rPr>
              <a:t>2.  </a:t>
            </a:r>
            <a:r>
              <a:rPr lang="uk-UA" sz="2000" i="1" dirty="0" smtClean="0">
                <a:effectLst/>
                <a:latin typeface="Times New Roman"/>
                <a:ea typeface="Times New Roman"/>
              </a:rPr>
              <a:t>Правило віднімання раціональних дробів з однаковими знаменни­ками та його доведення. Алгоритм виконання віднімання раціо­нальних дробів з однаковими знаменниками.</a:t>
            </a:r>
            <a:br>
              <a:rPr lang="uk-UA" sz="2000" i="1" dirty="0" smtClean="0">
                <a:effectLst/>
                <a:latin typeface="Times New Roman"/>
                <a:ea typeface="Times New Roman"/>
              </a:rPr>
            </a:br>
            <a:r>
              <a:rPr lang="ru-RU" sz="2000" i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000" i="1" dirty="0" smtClean="0">
                <a:effectLst/>
                <a:latin typeface="Times New Roman"/>
                <a:ea typeface="Times New Roman"/>
              </a:rPr>
            </a:br>
            <a:r>
              <a:rPr lang="ru-RU" sz="2000" i="1" dirty="0" smtClean="0">
                <a:effectLst/>
                <a:latin typeface="Times New Roman"/>
                <a:ea typeface="Times New Roman"/>
              </a:rPr>
              <a:t>3.  </a:t>
            </a:r>
            <a:r>
              <a:rPr lang="uk-UA" sz="2000" i="1" dirty="0" smtClean="0">
                <a:effectLst/>
                <a:latin typeface="Times New Roman"/>
                <a:ea typeface="Times New Roman"/>
              </a:rPr>
              <a:t>Приклади застосування складених алгоритмів.</a:t>
            </a:r>
            <a:r>
              <a:rPr lang="ru-RU" sz="2000" i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000" i="1" dirty="0" smtClean="0">
                <a:effectLst/>
                <a:latin typeface="Times New Roman"/>
                <a:ea typeface="Times New Roman"/>
              </a:rPr>
            </a:br>
            <a:r>
              <a:rPr lang="uk-UA" sz="2000" i="1" dirty="0" smtClean="0">
                <a:effectLst/>
                <a:latin typeface="Times New Roman"/>
                <a:ea typeface="Times New Roman"/>
              </a:rPr>
              <a:t> </a:t>
            </a:r>
            <a:r>
              <a:rPr lang="ru-RU" sz="2000" i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000" i="1" dirty="0" smtClean="0">
                <a:effectLst/>
                <a:latin typeface="Times New Roman"/>
                <a:ea typeface="Times New Roman"/>
              </a:rPr>
            </a:br>
            <a:endParaRPr lang="ru-RU" sz="2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5661248"/>
            <a:ext cx="3232448" cy="816496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Алгебра 8 клас </a:t>
            </a:r>
          </a:p>
          <a:p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Вчитель:Кейс С. Ю.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03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588"/>
            <a:ext cx="9169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838325" y="1600200"/>
          <a:ext cx="10953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4" imgW="990170" imgH="393529" progId="Equation.3">
                  <p:embed/>
                </p:oleObj>
              </mc:Choice>
              <mc:Fallback>
                <p:oleObj name="Equation" r:id="rId4" imgW="990170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1600200"/>
                        <a:ext cx="10953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838325" y="1600200"/>
          <a:ext cx="200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6" imgW="177646" imgH="393359" progId="Equation.3">
                  <p:embed/>
                </p:oleObj>
              </mc:Choice>
              <mc:Fallback>
                <p:oleObj name="Equation" r:id="rId6" imgW="177646" imgH="39335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1600200"/>
                        <a:ext cx="2000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838325" y="1600200"/>
          <a:ext cx="2095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8" imgW="190417" imgH="393529" progId="Equation.3">
                  <p:embed/>
                </p:oleObj>
              </mc:Choice>
              <mc:Fallback>
                <p:oleObj name="Equation" r:id="rId8" imgW="190417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1600200"/>
                        <a:ext cx="2095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8" b="2537"/>
          <a:stretch/>
        </p:blipFill>
        <p:spPr bwMode="auto">
          <a:xfrm>
            <a:off x="539552" y="404664"/>
            <a:ext cx="7337747" cy="6317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80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588"/>
            <a:ext cx="9169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63"/>
          <a:stretch/>
        </p:blipFill>
        <p:spPr bwMode="auto">
          <a:xfrm>
            <a:off x="899592" y="1556792"/>
            <a:ext cx="7884368" cy="281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91680" y="5486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Виконання усних вправ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37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588"/>
            <a:ext cx="9169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060848"/>
            <a:ext cx="6840760" cy="1872208"/>
          </a:xfrm>
        </p:spPr>
        <p:txBody>
          <a:bodyPr>
            <a:normAutofit/>
          </a:bodyPr>
          <a:lstStyle/>
          <a:p>
            <a:pPr algn="l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Домашнє завдання</a:t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Вивчити: §3</a:t>
            </a:r>
            <a:br>
              <a:rPr lang="uk-UA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Виконати: №57, №61, №67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5661248"/>
            <a:ext cx="3232448" cy="816496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Алгебра 8 клас </a:t>
            </a:r>
          </a:p>
          <a:p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Вчитель:Кейс С. Ю.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879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52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Microsoft Equation 3.0</vt:lpstr>
      <vt:lpstr>Додавання і віднімання дробів  з однаковими знаменниками</vt:lpstr>
      <vt:lpstr>Виконання усних вправ  Обчисліть:2/7+  1/7 ;2/7-  1/7; 11/15+  1/15 ; 13/18-  5/18.  Подайте у вигляді добутку: 25 – y2; a2 + ab; 8 + x3; 1 + а2 – 2а; 3х6 – 12х2; b10 – b6.  Серед виразів знайдіть пари рівних (для зайвого — складіть тотож­но рівний вираз): а) (х + у) – (а + b);  б) х + у – а + b;  в) х + y – a – b;  г) х + у + а – b; д) (х + у) – (а – b).    </vt:lpstr>
      <vt:lpstr>План вивчення нового матеріалу  1.  Правило додавання раціональних дробів з однаковими знаменни­ками та його доведення. Алгоритм виконання додавання раціо­нальних дробів з однаковими знаменниками.  2.  Правило віднімання раціональних дробів з однаковими знаменни­ками та його доведення. Алгоритм виконання віднімання раціо­нальних дробів з однаковими знаменниками.  3.  Приклади застосування складених алгоритмів.   </vt:lpstr>
      <vt:lpstr>Презентация PowerPoint</vt:lpstr>
      <vt:lpstr>Презентация PowerPoint</vt:lpstr>
      <vt:lpstr>Домашнє завдання  Вивчити: §3 Виконати: №57, №61, №67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Додавання і віднімання дробів з однаковими знаменниками</dc:title>
  <dc:creator>TaVladko</dc:creator>
  <cp:lastModifiedBy>TaVladko</cp:lastModifiedBy>
  <cp:revision>7</cp:revision>
  <dcterms:created xsi:type="dcterms:W3CDTF">2013-09-17T16:43:40Z</dcterms:created>
  <dcterms:modified xsi:type="dcterms:W3CDTF">2013-09-17T20:31:56Z</dcterms:modified>
</cp:coreProperties>
</file>